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handoutMasterIdLst>
    <p:handoutMasterId r:id="rId10"/>
  </p:handoutMasterIdLst>
  <p:sldIdLst>
    <p:sldId id="256" r:id="rId2"/>
    <p:sldId id="359" r:id="rId3"/>
    <p:sldId id="363" r:id="rId4"/>
    <p:sldId id="360" r:id="rId5"/>
    <p:sldId id="364" r:id="rId6"/>
    <p:sldId id="365" r:id="rId7"/>
    <p:sldId id="366" r:id="rId8"/>
    <p:sldId id="367" r:id="rId9"/>
  </p:sldIdLst>
  <p:sldSz cx="9144000" cy="6858000" type="screen4x3"/>
  <p:notesSz cx="6662738" cy="9832975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5F5F5F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2389" autoAdjust="0"/>
    <p:restoredTop sz="90929"/>
  </p:normalViewPr>
  <p:slideViewPr>
    <p:cSldViewPr>
      <p:cViewPr varScale="1">
        <p:scale>
          <a:sx n="75" d="100"/>
          <a:sy n="75" d="100"/>
        </p:scale>
        <p:origin x="-4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3097"/>
        <p:guide pos="209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DAA28DF-028B-4016-AC15-0B77838079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>
                  <a:latin typeface="Tahoma" charset="0"/>
                  <a:cs typeface="+mn-cs"/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>
                  <a:latin typeface="Tahoma" charset="0"/>
                  <a:cs typeface="+mn-cs"/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>
                  <a:latin typeface="Tahoma" charset="0"/>
                  <a:cs typeface="+mn-cs"/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>
                  <a:latin typeface="Tahoma" charset="0"/>
                  <a:cs typeface="+mn-cs"/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AU">
                <a:latin typeface="Tahoma" charset="0"/>
                <a:cs typeface="+mn-cs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AU">
                <a:latin typeface="Tahoma" charset="0"/>
                <a:cs typeface="+mn-cs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AU">
                <a:latin typeface="Tahoma" charset="0"/>
                <a:cs typeface="+mn-cs"/>
              </a:endParaRPr>
            </a:p>
          </p:txBody>
        </p:sp>
      </p:grpSp>
      <p:sp>
        <p:nvSpPr>
          <p:cNvPr id="8807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8807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26E8D47E-1B45-4D2E-8C78-25AFF3F03E6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959BB-4BEA-4087-86E9-78440FB503A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CCF16-8124-442F-85E4-DBAEB7C3F02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FF3A3-2FBD-4F56-A62D-6E88DCF2C27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FECD8-0664-4B8C-97EF-300C814E614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895A0-3B49-4953-A40F-41645827C23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0D419-B122-4E79-BAAE-0CADF0276C9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AFB0E-DD7E-4C2E-9C57-5248684CCBA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F3514-ED10-404D-A32D-7248203D424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19E87-04C1-442C-87D9-1B055D7FCF4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AF1F-17F3-4A53-8219-100E2BD3A4E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latin typeface="Tahoma" charset="0"/>
              <a:cs typeface="+mn-cs"/>
            </a:endParaRPr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latin typeface="Tahoma" charset="0"/>
              <a:cs typeface="+mn-cs"/>
            </a:endParaRPr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latin typeface="Tahoma" charset="0"/>
              <a:cs typeface="+mn-cs"/>
            </a:endParaRP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latin typeface="Tahoma" charset="0"/>
              <a:cs typeface="+mn-cs"/>
            </a:endParaRPr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latin typeface="Tahoma" charset="0"/>
              <a:cs typeface="+mn-cs"/>
            </a:endParaRPr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latin typeface="Tahoma" charset="0"/>
              <a:cs typeface="+mn-cs"/>
            </a:endParaRP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latin typeface="Tahoma" charset="0"/>
              <a:cs typeface="+mn-cs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870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Tahoma" charset="0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70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ahoma" charset="0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70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ahoma" charset="0"/>
                <a:cs typeface="+mn-cs"/>
              </a:defRPr>
            </a:lvl1pPr>
          </a:lstStyle>
          <a:p>
            <a:pPr>
              <a:defRPr/>
            </a:pPr>
            <a:fld id="{3F439245-5B59-4A3D-A41C-B6530231079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1500166" y="457201"/>
            <a:ext cx="557216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5 </a:t>
            </a:r>
            <a:r>
              <a:rPr lang="en-AU" sz="4000" b="1" dirty="0" smtClean="0"/>
              <a:t>Transmission media</a:t>
            </a:r>
            <a:endParaRPr lang="en-AU" sz="4000" dirty="0" smtClean="0"/>
          </a:p>
          <a:p>
            <a:pPr>
              <a:spcBef>
                <a:spcPct val="50000"/>
              </a:spcBef>
              <a:defRPr/>
            </a:pPr>
            <a:endParaRPr lang="en-AU" sz="4000" dirty="0"/>
          </a:p>
          <a:p>
            <a:pPr>
              <a:spcBef>
                <a:spcPct val="50000"/>
              </a:spcBef>
              <a:defRPr/>
            </a:pPr>
            <a:endParaRPr lang="en-AU" sz="4000" dirty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+mn-cs"/>
            </a:endParaRPr>
          </a:p>
        </p:txBody>
      </p:sp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785786" y="2214554"/>
            <a:ext cx="7620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dirty="0" smtClean="0"/>
              <a:t>2 types of transmission media: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AU" dirty="0" smtClean="0"/>
              <a:t>Physical Transmission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AU" dirty="0" smtClean="0"/>
              <a:t>Wireless Transmission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4695825"/>
            <a:ext cx="32861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4000" dirty="0" smtClean="0">
                <a:solidFill>
                  <a:schemeClr val="tx1"/>
                </a:solidFill>
              </a:rPr>
              <a:t>Physical Transmission</a:t>
            </a:r>
            <a:r>
              <a:rPr lang="en-AU" sz="4000" dirty="0" smtClean="0"/>
              <a:t/>
            </a:r>
            <a:br>
              <a:rPr lang="en-AU" sz="4000" dirty="0" smtClean="0"/>
            </a:br>
            <a:r>
              <a:rPr lang="en-AU" sz="4000" dirty="0" smtClean="0">
                <a:solidFill>
                  <a:schemeClr val="tx1"/>
                </a:solidFill>
              </a:rPr>
              <a:t>Twisted Pair cable, UTP</a:t>
            </a:r>
          </a:p>
        </p:txBody>
      </p:sp>
      <p:sp>
        <p:nvSpPr>
          <p:cNvPr id="24580" name="Content Placeholder 2"/>
          <p:cNvSpPr>
            <a:spLocks noGrp="1"/>
          </p:cNvSpPr>
          <p:nvPr>
            <p:ph idx="1"/>
          </p:nvPr>
        </p:nvSpPr>
        <p:spPr>
          <a:xfrm>
            <a:off x="271463" y="2000240"/>
            <a:ext cx="8086751" cy="4643448"/>
          </a:xfrm>
        </p:spPr>
        <p:txBody>
          <a:bodyPr/>
          <a:lstStyle/>
          <a:p>
            <a:pPr eaLnBrk="1" hangingPunct="1"/>
            <a:r>
              <a:rPr lang="en-AU" sz="2400" dirty="0" smtClean="0"/>
              <a:t>Unshielded twisted pair cable (UTP)</a:t>
            </a:r>
          </a:p>
          <a:p>
            <a:pPr eaLnBrk="1" hangingPunct="1"/>
            <a:r>
              <a:rPr lang="en-AU" sz="2400" dirty="0" smtClean="0"/>
              <a:t>Types: </a:t>
            </a:r>
            <a:r>
              <a:rPr lang="en-AU" sz="2400" dirty="0" smtClean="0"/>
              <a:t>CAT 3, CAT 5, 5E, 6, 7</a:t>
            </a:r>
            <a:endParaRPr lang="en-AU" sz="2400" dirty="0" smtClean="0"/>
          </a:p>
          <a:p>
            <a:pPr eaLnBrk="1" hangingPunct="1"/>
            <a:r>
              <a:rPr lang="en-AU" sz="2400" dirty="0" smtClean="0"/>
              <a:t>Maximum cable length: 100m</a:t>
            </a:r>
          </a:p>
          <a:p>
            <a:pPr eaLnBrk="1" hangingPunct="1"/>
            <a:r>
              <a:rPr lang="en-AU" sz="2400" dirty="0" smtClean="0"/>
              <a:t>Metal core, electrical signals</a:t>
            </a:r>
          </a:p>
          <a:p>
            <a:pPr eaLnBrk="1" hangingPunct="1"/>
            <a:r>
              <a:rPr lang="en-AU" sz="2400" dirty="0" smtClean="0"/>
              <a:t>Only one network signal can travel along a cable at a time</a:t>
            </a:r>
          </a:p>
          <a:p>
            <a:pPr eaLnBrk="1" hangingPunct="1"/>
            <a:r>
              <a:rPr lang="en-AU" sz="2400" dirty="0" smtClean="0"/>
              <a:t>Poorly shielded from electromagnetic</a:t>
            </a:r>
            <a:br>
              <a:rPr lang="en-AU" sz="2400" dirty="0" smtClean="0"/>
            </a:br>
            <a:r>
              <a:rPr lang="en-AU" sz="2400" dirty="0" smtClean="0"/>
              <a:t>interference</a:t>
            </a:r>
          </a:p>
          <a:p>
            <a:pPr eaLnBrk="1" hangingPunct="1"/>
            <a:r>
              <a:rPr lang="en-AU" sz="2400" dirty="0" smtClean="0"/>
              <a:t>Bandwidth: 10, 100, </a:t>
            </a:r>
            <a:r>
              <a:rPr lang="en-AU" sz="2400" dirty="0" smtClean="0"/>
              <a:t>1 GB, (5E), 10 GBS, (7)</a:t>
            </a:r>
          </a:p>
          <a:p>
            <a:pPr eaLnBrk="1" hangingPunct="1"/>
            <a:r>
              <a:rPr lang="en-AU" sz="2400" dirty="0" smtClean="0"/>
              <a:t>Used in star networks</a:t>
            </a:r>
            <a:endParaRPr lang="en-A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4000" dirty="0" smtClean="0">
                <a:solidFill>
                  <a:schemeClr val="tx1"/>
                </a:solidFill>
              </a:rPr>
              <a:t>Physical Transmission</a:t>
            </a:r>
            <a:r>
              <a:rPr lang="en-AU" sz="4000" dirty="0" smtClean="0"/>
              <a:t/>
            </a:r>
            <a:br>
              <a:rPr lang="en-AU" sz="4000" dirty="0" smtClean="0"/>
            </a:br>
            <a:r>
              <a:rPr lang="en-AU" sz="4000" dirty="0" smtClean="0">
                <a:solidFill>
                  <a:schemeClr val="tx1"/>
                </a:solidFill>
              </a:rPr>
              <a:t>Twisted Pair cable, </a:t>
            </a:r>
            <a:r>
              <a:rPr lang="en-AU" sz="4000" dirty="0" smtClean="0">
                <a:solidFill>
                  <a:schemeClr val="tx1"/>
                </a:solidFill>
              </a:rPr>
              <a:t>Coaxial Cable</a:t>
            </a:r>
            <a:endParaRPr lang="en-AU" sz="4000" dirty="0" smtClean="0">
              <a:solidFill>
                <a:schemeClr val="tx1"/>
              </a:solidFill>
            </a:endParaRPr>
          </a:p>
        </p:txBody>
      </p:sp>
      <p:sp>
        <p:nvSpPr>
          <p:cNvPr id="24580" name="Content Placeholder 2"/>
          <p:cNvSpPr>
            <a:spLocks noGrp="1"/>
          </p:cNvSpPr>
          <p:nvPr>
            <p:ph idx="1"/>
          </p:nvPr>
        </p:nvSpPr>
        <p:spPr>
          <a:xfrm>
            <a:off x="271463" y="2000240"/>
            <a:ext cx="8086751" cy="4643448"/>
          </a:xfrm>
        </p:spPr>
        <p:txBody>
          <a:bodyPr/>
          <a:lstStyle/>
          <a:p>
            <a:pPr eaLnBrk="1" hangingPunct="1"/>
            <a:r>
              <a:rPr lang="en-AU" sz="2400" dirty="0" smtClean="0"/>
              <a:t>Contains only two wires</a:t>
            </a:r>
          </a:p>
          <a:p>
            <a:pPr eaLnBrk="1" hangingPunct="1"/>
            <a:r>
              <a:rPr lang="en-AU" sz="2400" dirty="0" smtClean="0"/>
              <a:t>Carry data 185 </a:t>
            </a:r>
            <a:r>
              <a:rPr lang="en-AU" sz="2400" dirty="0" err="1" smtClean="0"/>
              <a:t>mtrs</a:t>
            </a:r>
            <a:r>
              <a:rPr lang="en-AU" sz="2400" dirty="0" smtClean="0"/>
              <a:t> at 10 Mbps</a:t>
            </a:r>
          </a:p>
          <a:p>
            <a:pPr eaLnBrk="1" hangingPunct="1"/>
            <a:r>
              <a:rPr lang="en-AU" sz="2400" dirty="0" smtClean="0"/>
              <a:t>Used in bus networks where all data travels in both directions away from any computer that originates a message</a:t>
            </a:r>
          </a:p>
          <a:p>
            <a:pPr eaLnBrk="1" hangingPunct="1"/>
            <a:r>
              <a:rPr lang="en-AU" sz="2400" dirty="0" smtClean="0"/>
              <a:t>Rarely used now</a:t>
            </a:r>
            <a:r>
              <a:rPr lang="en-AU" sz="2400" dirty="0" smtClean="0"/>
              <a:t> </a:t>
            </a:r>
            <a:r>
              <a:rPr lang="en-AU" sz="2400" dirty="0" smtClean="0"/>
              <a:t>except </a:t>
            </a:r>
            <a:r>
              <a:rPr lang="en-AU" sz="2400" dirty="0" smtClean="0"/>
              <a:t>for cable internet</a:t>
            </a:r>
            <a:endParaRPr lang="en-A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4625" y="4057650"/>
            <a:ext cx="26193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itle 1"/>
          <p:cNvSpPr>
            <a:spLocks noGrp="1"/>
          </p:cNvSpPr>
          <p:nvPr>
            <p:ph type="title"/>
          </p:nvPr>
        </p:nvSpPr>
        <p:spPr>
          <a:xfrm>
            <a:off x="1150938" y="214290"/>
            <a:ext cx="7064399" cy="1500198"/>
          </a:xfrm>
        </p:spPr>
        <p:txBody>
          <a:bodyPr/>
          <a:lstStyle/>
          <a:p>
            <a:pPr eaLnBrk="1" hangingPunct="1"/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>
                <a:solidFill>
                  <a:schemeClr val="tx1"/>
                </a:solidFill>
              </a:rPr>
              <a:t> Physical </a:t>
            </a:r>
            <a:r>
              <a:rPr lang="en-AU" dirty="0" smtClean="0">
                <a:solidFill>
                  <a:schemeClr val="tx1"/>
                </a:solidFill>
              </a:rPr>
              <a:t>Transmission: </a:t>
            </a:r>
            <a:r>
              <a:rPr lang="en-AU" dirty="0" smtClean="0">
                <a:solidFill>
                  <a:schemeClr val="tx1"/>
                </a:solidFill>
              </a:rPr>
              <a:t>Fibre Optic Cable, FOC</a:t>
            </a:r>
          </a:p>
        </p:txBody>
      </p:sp>
      <p:sp>
        <p:nvSpPr>
          <p:cNvPr id="25604" name="Content Placeholder 2"/>
          <p:cNvSpPr>
            <a:spLocks noGrp="1"/>
          </p:cNvSpPr>
          <p:nvPr>
            <p:ph idx="1"/>
          </p:nvPr>
        </p:nvSpPr>
        <p:spPr>
          <a:xfrm>
            <a:off x="428597" y="1643050"/>
            <a:ext cx="7500990" cy="4857784"/>
          </a:xfrm>
        </p:spPr>
        <p:txBody>
          <a:bodyPr/>
          <a:lstStyle/>
          <a:p>
            <a:pPr eaLnBrk="1" hangingPunct="1"/>
            <a:r>
              <a:rPr lang="en-AU" sz="2400" dirty="0" smtClean="0"/>
              <a:t>Glass or plastic </a:t>
            </a:r>
            <a:r>
              <a:rPr lang="en-AU" sz="2400" dirty="0" smtClean="0"/>
              <a:t>core that transmits Optical </a:t>
            </a:r>
            <a:r>
              <a:rPr lang="en-AU" sz="2400" dirty="0" smtClean="0"/>
              <a:t>(laser light) signals</a:t>
            </a:r>
          </a:p>
          <a:p>
            <a:pPr eaLnBrk="1" hangingPunct="1"/>
            <a:r>
              <a:rPr lang="en-AU" sz="2400" dirty="0" smtClean="0"/>
              <a:t>Max length: </a:t>
            </a:r>
            <a:r>
              <a:rPr lang="en-AU" sz="2400" dirty="0" smtClean="0"/>
              <a:t>kilometres </a:t>
            </a:r>
            <a:r>
              <a:rPr lang="en-AU" sz="2400" dirty="0" smtClean="0"/>
              <a:t>(no electrical resistance = little signal fade)</a:t>
            </a:r>
          </a:p>
          <a:p>
            <a:pPr eaLnBrk="1" hangingPunct="1"/>
            <a:r>
              <a:rPr lang="en-AU" sz="2400" dirty="0" smtClean="0"/>
              <a:t>Immune to EMI (</a:t>
            </a:r>
            <a:r>
              <a:rPr lang="en-AU" sz="2400" dirty="0" smtClean="0"/>
              <a:t>electromagnetic interference</a:t>
            </a:r>
            <a:r>
              <a:rPr lang="en-AU" sz="2400" dirty="0" smtClean="0"/>
              <a:t>)</a:t>
            </a:r>
          </a:p>
          <a:p>
            <a:pPr eaLnBrk="1" hangingPunct="1"/>
            <a:r>
              <a:rPr lang="en-AU" sz="2400" dirty="0" smtClean="0"/>
              <a:t>MASSIVE </a:t>
            </a:r>
            <a:r>
              <a:rPr lang="en-AU" sz="2400" dirty="0" smtClean="0"/>
              <a:t>bandwidth</a:t>
            </a:r>
            <a:r>
              <a:rPr lang="en-AU" sz="2400" dirty="0" smtClean="0"/>
              <a:t> </a:t>
            </a:r>
            <a:r>
              <a:rPr lang="en-AU" sz="2400" dirty="0" smtClean="0"/>
              <a:t>&amp; speed; </a:t>
            </a:r>
            <a:r>
              <a:rPr lang="en-AU" sz="2400" dirty="0" smtClean="0"/>
              <a:t>(</a:t>
            </a:r>
            <a:r>
              <a:rPr lang="en-AU" sz="2400" dirty="0" smtClean="0"/>
              <a:t>The </a:t>
            </a:r>
            <a:r>
              <a:rPr lang="en-AU" sz="2400" dirty="0" smtClean="0"/>
              <a:t>amount of </a:t>
            </a:r>
            <a:r>
              <a:rPr lang="en-AU" sz="2400" dirty="0" smtClean="0"/>
              <a:t>data </a:t>
            </a:r>
            <a:r>
              <a:rPr lang="en-AU" sz="2400" dirty="0" smtClean="0"/>
              <a:t>that can be transmitted in a fixed </a:t>
            </a:r>
            <a:r>
              <a:rPr lang="en-AU" sz="2400" dirty="0" smtClean="0"/>
              <a:t>amount</a:t>
            </a:r>
          </a:p>
          <a:p>
            <a:pPr eaLnBrk="1" hangingPunct="1">
              <a:buNone/>
            </a:pPr>
            <a:r>
              <a:rPr lang="en-AU" sz="2400" dirty="0" smtClean="0"/>
              <a:t> </a:t>
            </a:r>
            <a:r>
              <a:rPr lang="en-AU" sz="2400" dirty="0" smtClean="0"/>
              <a:t>of </a:t>
            </a:r>
            <a:r>
              <a:rPr lang="en-AU" sz="2400" dirty="0" smtClean="0"/>
              <a:t>time).</a:t>
            </a:r>
            <a:endParaRPr lang="en-AU" sz="2400" dirty="0" smtClean="0"/>
          </a:p>
          <a:p>
            <a:pPr eaLnBrk="1" hangingPunct="1"/>
            <a:r>
              <a:rPr lang="en-AU" sz="2400" dirty="0" smtClean="0"/>
              <a:t>Expensive </a:t>
            </a:r>
            <a:r>
              <a:rPr lang="en-AU" sz="2400" dirty="0" smtClean="0"/>
              <a:t>connectors needed at</a:t>
            </a:r>
            <a:br>
              <a:rPr lang="en-AU" sz="2400" dirty="0" smtClean="0"/>
            </a:br>
            <a:r>
              <a:rPr lang="en-AU" sz="2400" dirty="0" smtClean="0"/>
              <a:t>each end to convert between</a:t>
            </a:r>
            <a:br>
              <a:rPr lang="en-AU" sz="2400" dirty="0" smtClean="0"/>
            </a:br>
            <a:r>
              <a:rPr lang="en-AU" sz="2400" dirty="0" smtClean="0"/>
              <a:t>optical/electrical network </a:t>
            </a:r>
            <a:r>
              <a:rPr lang="en-AU" sz="2400" dirty="0" smtClean="0"/>
              <a:t>signals</a:t>
            </a:r>
          </a:p>
          <a:p>
            <a:pPr eaLnBrk="1" hangingPunct="1"/>
            <a:r>
              <a:rPr lang="en-AU" sz="2400" dirty="0" smtClean="0"/>
              <a:t>FOC for </a:t>
            </a:r>
            <a:r>
              <a:rPr lang="en-AU" sz="2400" dirty="0" smtClean="0"/>
              <a:t>long </a:t>
            </a:r>
            <a:r>
              <a:rPr lang="en-AU" sz="2400" dirty="0" smtClean="0"/>
              <a:t>distances </a:t>
            </a:r>
            <a:r>
              <a:rPr lang="en-AU" sz="2400" dirty="0" smtClean="0"/>
              <a:t>(&gt;100m</a:t>
            </a:r>
            <a:r>
              <a:rPr lang="en-AU" sz="2400" dirty="0" smtClean="0"/>
              <a:t>), across </a:t>
            </a:r>
            <a:endParaRPr lang="en-AU" sz="2400" dirty="0" smtClean="0"/>
          </a:p>
          <a:p>
            <a:pPr eaLnBrk="1" hangingPunct="1"/>
            <a:r>
              <a:rPr lang="en-AU" sz="2400" dirty="0" smtClean="0"/>
              <a:t>oceans</a:t>
            </a:r>
            <a:r>
              <a:rPr lang="en-AU" sz="2400" dirty="0" smtClean="0"/>
              <a:t>, between distant sites</a:t>
            </a:r>
          </a:p>
          <a:p>
            <a:pPr eaLnBrk="1" hangingPunct="1"/>
            <a:endParaRPr lang="en-AU" sz="2800" dirty="0" smtClean="0"/>
          </a:p>
          <a:p>
            <a:pPr eaLnBrk="1" hangingPunct="1"/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itle 1"/>
          <p:cNvSpPr>
            <a:spLocks noGrp="1"/>
          </p:cNvSpPr>
          <p:nvPr>
            <p:ph type="title"/>
          </p:nvPr>
        </p:nvSpPr>
        <p:spPr>
          <a:xfrm>
            <a:off x="1150938" y="214290"/>
            <a:ext cx="7064399" cy="1500198"/>
          </a:xfrm>
        </p:spPr>
        <p:txBody>
          <a:bodyPr/>
          <a:lstStyle/>
          <a:p>
            <a:pPr eaLnBrk="1" hangingPunct="1"/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>
                <a:solidFill>
                  <a:schemeClr val="tx1"/>
                </a:solidFill>
              </a:rPr>
              <a:t> Physical </a:t>
            </a:r>
            <a:r>
              <a:rPr lang="en-AU" dirty="0" smtClean="0">
                <a:solidFill>
                  <a:schemeClr val="tx1"/>
                </a:solidFill>
              </a:rPr>
              <a:t>Transmission: </a:t>
            </a:r>
            <a:r>
              <a:rPr lang="en-AU" dirty="0" smtClean="0">
                <a:solidFill>
                  <a:schemeClr val="tx1"/>
                </a:solidFill>
              </a:rPr>
              <a:t>Fibre Optic Cable, FOC</a:t>
            </a:r>
          </a:p>
        </p:txBody>
      </p:sp>
      <p:sp>
        <p:nvSpPr>
          <p:cNvPr id="25604" name="Content Placeholder 2"/>
          <p:cNvSpPr>
            <a:spLocks noGrp="1"/>
          </p:cNvSpPr>
          <p:nvPr>
            <p:ph idx="1"/>
          </p:nvPr>
        </p:nvSpPr>
        <p:spPr>
          <a:xfrm>
            <a:off x="428597" y="1643050"/>
            <a:ext cx="7500990" cy="4857784"/>
          </a:xfrm>
        </p:spPr>
        <p:txBody>
          <a:bodyPr/>
          <a:lstStyle/>
          <a:p>
            <a:endParaRPr lang="en-AU" sz="2000" dirty="0" smtClean="0"/>
          </a:p>
          <a:p>
            <a:r>
              <a:rPr lang="en-AU" sz="2000" dirty="0" smtClean="0"/>
              <a:t>Fibre </a:t>
            </a:r>
            <a:r>
              <a:rPr lang="en-AU" sz="2000" dirty="0" smtClean="0"/>
              <a:t>optics </a:t>
            </a:r>
            <a:r>
              <a:rPr lang="en-AU" sz="2000" dirty="0" smtClean="0"/>
              <a:t>advantages:</a:t>
            </a:r>
            <a:endParaRPr lang="en-AU" sz="2000" dirty="0" smtClean="0"/>
          </a:p>
          <a:p>
            <a:r>
              <a:rPr lang="en-AU" sz="2000" dirty="0" smtClean="0"/>
              <a:t>Fibre </a:t>
            </a:r>
            <a:r>
              <a:rPr lang="en-AU" sz="2000" dirty="0" smtClean="0"/>
              <a:t>optic cables have a much greater </a:t>
            </a:r>
            <a:r>
              <a:rPr lang="en-AU" sz="2000" dirty="0" smtClean="0"/>
              <a:t>bandwidth than </a:t>
            </a:r>
            <a:r>
              <a:rPr lang="en-AU" sz="2000" dirty="0" smtClean="0"/>
              <a:t>metal cables. This means that they can carry more data. </a:t>
            </a:r>
            <a:endParaRPr lang="en-AU" sz="2000" dirty="0" smtClean="0"/>
          </a:p>
          <a:p>
            <a:r>
              <a:rPr lang="en-AU" sz="2000" dirty="0" smtClean="0"/>
              <a:t>Fibre </a:t>
            </a:r>
            <a:r>
              <a:rPr lang="en-AU" sz="2000" dirty="0" smtClean="0"/>
              <a:t>optic cables are less susceptible than metal cables to interference. </a:t>
            </a:r>
          </a:p>
          <a:p>
            <a:r>
              <a:rPr lang="en-AU" sz="2000" dirty="0" smtClean="0"/>
              <a:t>Fibre </a:t>
            </a:r>
            <a:r>
              <a:rPr lang="en-AU" sz="2000" dirty="0" smtClean="0"/>
              <a:t>optic cables are much thinner and lighter than metal wires. Data can be transmitted </a:t>
            </a:r>
            <a:r>
              <a:rPr lang="en-AU" sz="2000" dirty="0" smtClean="0"/>
              <a:t>digitally</a:t>
            </a:r>
            <a:endParaRPr lang="en-AU" sz="2000" dirty="0" smtClean="0"/>
          </a:p>
          <a:p>
            <a:r>
              <a:rPr lang="en-AU" sz="2000" dirty="0" smtClean="0"/>
              <a:t>D</a:t>
            </a:r>
            <a:r>
              <a:rPr lang="en-AU" sz="2000" dirty="0" smtClean="0"/>
              <a:t>isadvantage </a:t>
            </a:r>
            <a:r>
              <a:rPr lang="en-AU" sz="2000" dirty="0" smtClean="0"/>
              <a:t>of </a:t>
            </a:r>
            <a:r>
              <a:rPr lang="en-AU" sz="2000" dirty="0" smtClean="0"/>
              <a:t>fibre </a:t>
            </a:r>
            <a:r>
              <a:rPr lang="en-AU" sz="2000" dirty="0" smtClean="0"/>
              <a:t>optics is that the cables are expensive to install. In addition, they are more fragile than wire and are difficult to splice.</a:t>
            </a:r>
          </a:p>
          <a:p>
            <a:pPr eaLnBrk="1" hangingPunct="1"/>
            <a:endParaRPr lang="en-AU" sz="2800" dirty="0" smtClean="0"/>
          </a:p>
          <a:p>
            <a:pPr eaLnBrk="1" hangingPunct="1"/>
            <a:endParaRPr lang="en-AU" dirty="0" smtClean="0"/>
          </a:p>
        </p:txBody>
      </p:sp>
      <p:pic>
        <p:nvPicPr>
          <p:cNvPr id="5" name="Picture 4" descr="FIBER-OP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5072074"/>
            <a:ext cx="3009900" cy="1495425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9" y="617538"/>
            <a:ext cx="7493028" cy="739760"/>
          </a:xfrm>
        </p:spPr>
        <p:txBody>
          <a:bodyPr/>
          <a:lstStyle/>
          <a:p>
            <a:pPr algn="ctr"/>
            <a:r>
              <a:rPr lang="en-A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Wireless Transmission</a:t>
            </a:r>
            <a:endParaRPr lang="en-AU" sz="4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800" b="1" dirty="0" smtClean="0"/>
              <a:t>Radio Waves</a:t>
            </a:r>
          </a:p>
          <a:p>
            <a:r>
              <a:rPr lang="en-AU" sz="2800" dirty="0" smtClean="0"/>
              <a:t>For </a:t>
            </a:r>
            <a:r>
              <a:rPr lang="en-AU" sz="2800" dirty="0" smtClean="0"/>
              <a:t>radio transmissions to </a:t>
            </a:r>
            <a:r>
              <a:rPr lang="en-AU" sz="2800" dirty="0" smtClean="0"/>
              <a:t>occur a transmitter and a receiver is required</a:t>
            </a:r>
          </a:p>
          <a:p>
            <a:r>
              <a:rPr lang="en-AU" sz="2800" dirty="0" smtClean="0"/>
              <a:t>Wi-Fi networks use radio </a:t>
            </a:r>
            <a:r>
              <a:rPr lang="en-AU" sz="2800" dirty="0" smtClean="0"/>
              <a:t>waves</a:t>
            </a:r>
          </a:p>
          <a:p>
            <a:r>
              <a:rPr lang="en-AU" sz="2800" dirty="0" smtClean="0"/>
              <a:t>More flexible than cable but slower</a:t>
            </a:r>
          </a:p>
          <a:p>
            <a:r>
              <a:rPr lang="en-AU" sz="2800" dirty="0" smtClean="0"/>
              <a:t>Bluetooth uses short-range radio waves to transmit data, up to 10 </a:t>
            </a:r>
            <a:r>
              <a:rPr lang="en-AU" sz="2800" dirty="0" err="1" smtClean="0"/>
              <a:t>mtrs</a:t>
            </a:r>
            <a:r>
              <a:rPr lang="en-AU" sz="2800" dirty="0" smtClean="0"/>
              <a:t>. Data transfer of 2Mbps c/f Wi-Fi of up t0 108 Mbps</a:t>
            </a:r>
          </a:p>
          <a:p>
            <a:endParaRPr lang="en-AU" dirty="0"/>
          </a:p>
        </p:txBody>
      </p:sp>
      <p:pic>
        <p:nvPicPr>
          <p:cNvPr id="4" name="Picture 3" descr="300px-Bluetooth_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5857892"/>
            <a:ext cx="2857500" cy="695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9" y="617538"/>
            <a:ext cx="7493028" cy="739760"/>
          </a:xfrm>
        </p:spPr>
        <p:txBody>
          <a:bodyPr/>
          <a:lstStyle/>
          <a:p>
            <a:pPr algn="ctr"/>
            <a:r>
              <a:rPr lang="en-A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Wireless Transmission</a:t>
            </a:r>
            <a:endParaRPr lang="en-AU" sz="4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800" b="1" dirty="0" smtClean="0"/>
              <a:t>Microwaves</a:t>
            </a:r>
          </a:p>
          <a:p>
            <a:r>
              <a:rPr lang="en-AU" sz="2000" dirty="0" smtClean="0"/>
              <a:t>Require line-of-sight transmission</a:t>
            </a:r>
          </a:p>
          <a:p>
            <a:r>
              <a:rPr lang="en-AU" sz="2000" dirty="0" smtClean="0"/>
              <a:t>Very high data rates, </a:t>
            </a:r>
            <a:r>
              <a:rPr lang="en-AU" sz="2000" dirty="0" err="1" smtClean="0"/>
              <a:t>eg</a:t>
            </a:r>
            <a:r>
              <a:rPr lang="en-AU" sz="2000" dirty="0" smtClean="0"/>
              <a:t>. 4 Mbps over 5 </a:t>
            </a:r>
            <a:r>
              <a:rPr lang="en-AU" sz="2000" dirty="0" err="1" smtClean="0"/>
              <a:t>kms</a:t>
            </a:r>
            <a:r>
              <a:rPr lang="en-AU" sz="2000" dirty="0" smtClean="0"/>
              <a:t>.</a:t>
            </a:r>
          </a:p>
          <a:p>
            <a:r>
              <a:rPr lang="en-AU" sz="2800" b="1" dirty="0" smtClean="0"/>
              <a:t> </a:t>
            </a:r>
            <a:r>
              <a:rPr lang="en-AU" sz="2800" b="1" dirty="0" smtClean="0"/>
              <a:t>Satellite</a:t>
            </a:r>
            <a:endParaRPr lang="en-AU" sz="2800" dirty="0" smtClean="0"/>
          </a:p>
          <a:p>
            <a:r>
              <a:rPr lang="en-AU" sz="2000" dirty="0" smtClean="0"/>
              <a:t>In the form of radio waves or </a:t>
            </a:r>
            <a:r>
              <a:rPr lang="en-AU" sz="2000" dirty="0" smtClean="0"/>
              <a:t>microwaves</a:t>
            </a:r>
          </a:p>
          <a:p>
            <a:r>
              <a:rPr lang="en-AU" sz="2000" dirty="0" smtClean="0"/>
              <a:t>Average download rate 1 Mbps</a:t>
            </a:r>
          </a:p>
          <a:p>
            <a:r>
              <a:rPr lang="en-AU" sz="2000" dirty="0" smtClean="0"/>
              <a:t>Limitations: distance the waves have to travel to the </a:t>
            </a:r>
            <a:r>
              <a:rPr lang="en-AU" sz="2000" dirty="0" smtClean="0"/>
              <a:t>satellite </a:t>
            </a:r>
            <a:r>
              <a:rPr lang="en-AU" sz="2000" dirty="0" smtClean="0"/>
              <a:t>&amp; back &amp; among the most expensive ways of gaining broadband Internet access</a:t>
            </a:r>
          </a:p>
          <a:p>
            <a:r>
              <a:rPr lang="en-AU" sz="2000" dirty="0" smtClean="0"/>
              <a:t>in rural areas it may be the only choice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9" y="617538"/>
            <a:ext cx="7493028" cy="739760"/>
          </a:xfrm>
        </p:spPr>
        <p:txBody>
          <a:bodyPr/>
          <a:lstStyle/>
          <a:p>
            <a:pPr algn="ctr"/>
            <a:r>
              <a:rPr lang="en-A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Wireless Transmission</a:t>
            </a:r>
            <a:endParaRPr lang="en-AU" sz="4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800" b="1" dirty="0" smtClean="0"/>
              <a:t>Microwaves</a:t>
            </a:r>
          </a:p>
          <a:p>
            <a:r>
              <a:rPr lang="en-AU" sz="2000" dirty="0" smtClean="0"/>
              <a:t>Require line-of-sight transmission</a:t>
            </a:r>
          </a:p>
          <a:p>
            <a:r>
              <a:rPr lang="en-AU" sz="2000" dirty="0" smtClean="0"/>
              <a:t>Very high data rates, </a:t>
            </a:r>
            <a:r>
              <a:rPr lang="en-AU" sz="2000" dirty="0" err="1" smtClean="0"/>
              <a:t>eg</a:t>
            </a:r>
            <a:r>
              <a:rPr lang="en-AU" sz="2000" dirty="0" smtClean="0"/>
              <a:t>. 4 Mbps over 5 </a:t>
            </a:r>
            <a:r>
              <a:rPr lang="en-AU" sz="2000" dirty="0" err="1" smtClean="0"/>
              <a:t>kms</a:t>
            </a:r>
            <a:r>
              <a:rPr lang="en-AU" sz="2000" dirty="0" smtClean="0"/>
              <a:t>.</a:t>
            </a:r>
          </a:p>
          <a:p>
            <a:pPr>
              <a:buNone/>
            </a:pPr>
            <a:endParaRPr lang="en-AU" sz="2000" dirty="0" smtClean="0"/>
          </a:p>
          <a:p>
            <a:r>
              <a:rPr lang="en-AU" sz="2800" b="1" dirty="0" smtClean="0"/>
              <a:t>infra-red transmission</a:t>
            </a:r>
          </a:p>
          <a:p>
            <a:r>
              <a:rPr lang="en-AU" sz="2000" dirty="0" smtClean="0"/>
              <a:t>Uses light waves &amp; requires line-of sight</a:t>
            </a:r>
          </a:p>
          <a:p>
            <a:r>
              <a:rPr lang="en-AU" sz="2000" dirty="0" smtClean="0"/>
              <a:t>Effective up to 5 </a:t>
            </a:r>
            <a:r>
              <a:rPr lang="en-AU" sz="2000" dirty="0" err="1" smtClean="0"/>
              <a:t>mtrs</a:t>
            </a:r>
            <a:endParaRPr lang="en-AU" sz="2000" dirty="0" smtClean="0"/>
          </a:p>
          <a:p>
            <a:r>
              <a:rPr lang="en-AU" sz="2000" dirty="0" smtClean="0"/>
              <a:t>Slow data transfer rates but can be useful with hand held computers with this </a:t>
            </a:r>
            <a:r>
              <a:rPr lang="en-AU" sz="2000" dirty="0" smtClean="0"/>
              <a:t>port to </a:t>
            </a:r>
            <a:r>
              <a:rPr lang="en-AU" sz="2000" dirty="0" smtClean="0"/>
              <a:t>communicate to printers or pc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ends 2">
    <a:dk1>
      <a:srgbClr val="000000"/>
    </a:dk1>
    <a:lt1>
      <a:srgbClr val="FFFFFF"/>
    </a:lt1>
    <a:dk2>
      <a:srgbClr val="333399"/>
    </a:dk2>
    <a:lt2>
      <a:srgbClr val="1C1C1C"/>
    </a:lt2>
    <a:accent1>
      <a:srgbClr val="00E4A8"/>
    </a:accent1>
    <a:accent2>
      <a:srgbClr val="FFCF01"/>
    </a:accent2>
    <a:accent3>
      <a:srgbClr val="FFFFFF"/>
    </a:accent3>
    <a:accent4>
      <a:srgbClr val="000000"/>
    </a:accent4>
    <a:accent5>
      <a:srgbClr val="AAEFD1"/>
    </a:accent5>
    <a:accent6>
      <a:srgbClr val="E7BB01"/>
    </a:accent6>
    <a:hlink>
      <a:srgbClr val="FF0000"/>
    </a:hlink>
    <a:folHlink>
      <a:srgbClr val="3333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4381</TotalTime>
  <Words>413</Words>
  <Application>Microsoft Office PowerPoint</Application>
  <PresentationFormat>On-screen Show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Blends</vt:lpstr>
      <vt:lpstr>Slide 1</vt:lpstr>
      <vt:lpstr>Physical Transmission Twisted Pair cable, UTP</vt:lpstr>
      <vt:lpstr>Physical Transmission Twisted Pair cable, Coaxial Cable</vt:lpstr>
      <vt:lpstr>  Physical Transmission: Fibre Optic Cable, FOC</vt:lpstr>
      <vt:lpstr>  Physical Transmission: Fibre Optic Cable, FOC</vt:lpstr>
      <vt:lpstr>Wireless Transmission</vt:lpstr>
      <vt:lpstr>Wireless Transmission</vt:lpstr>
      <vt:lpstr>Wireless Transmission</vt:lpstr>
    </vt:vector>
  </TitlesOfParts>
  <Company>here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</dc:creator>
  <cp:lastModifiedBy>01421606</cp:lastModifiedBy>
  <cp:revision>72</cp:revision>
  <cp:lastPrinted>1601-01-01T00:00:00Z</cp:lastPrinted>
  <dcterms:created xsi:type="dcterms:W3CDTF">2003-02-17T02:13:48Z</dcterms:created>
  <dcterms:modified xsi:type="dcterms:W3CDTF">2010-12-30T01:59:04Z</dcterms:modified>
</cp:coreProperties>
</file>